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2" r:id="rId7"/>
    <p:sldId id="263" r:id="rId8"/>
    <p:sldId id="264"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9524" autoAdjust="0"/>
  </p:normalViewPr>
  <p:slideViewPr>
    <p:cSldViewPr snapToGrid="0">
      <p:cViewPr varScale="1">
        <p:scale>
          <a:sx n="79" d="100"/>
          <a:sy n="79" d="100"/>
        </p:scale>
        <p:origin x="232"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17B2-E91A-47F3-8680-D63B042C7482}"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B84C0-62C8-4CCE-9CB8-C09803754A76}" type="slidenum">
              <a:rPr lang="en-US" smtClean="0"/>
              <a:t>‹#›</a:t>
            </a:fld>
            <a:endParaRPr lang="en-US"/>
          </a:p>
        </p:txBody>
      </p:sp>
    </p:spTree>
    <p:extLst>
      <p:ext uri="{BB962C8B-B14F-4D97-AF65-F5344CB8AC3E}">
        <p14:creationId xmlns:p14="http://schemas.microsoft.com/office/powerpoint/2010/main" val="18218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us know if you would like to change this photo to fit your presentation.</a:t>
            </a:r>
          </a:p>
          <a:p>
            <a:r>
              <a:rPr lang="en-US" dirty="0"/>
              <a:t>We can easily do that.</a:t>
            </a:r>
          </a:p>
        </p:txBody>
      </p:sp>
      <p:sp>
        <p:nvSpPr>
          <p:cNvPr id="4" name="Slide Number Placeholder 3"/>
          <p:cNvSpPr>
            <a:spLocks noGrp="1"/>
          </p:cNvSpPr>
          <p:nvPr>
            <p:ph type="sldNum" sz="quarter" idx="5"/>
          </p:nvPr>
        </p:nvSpPr>
        <p:spPr/>
        <p:txBody>
          <a:bodyPr/>
          <a:lstStyle/>
          <a:p>
            <a:fld id="{5C9B84C0-62C8-4CCE-9CB8-C09803754A76}" type="slidenum">
              <a:rPr lang="en-US" smtClean="0"/>
              <a:t>1</a:t>
            </a:fld>
            <a:endParaRPr lang="en-US"/>
          </a:p>
        </p:txBody>
      </p:sp>
    </p:spTree>
    <p:extLst>
      <p:ext uri="{BB962C8B-B14F-4D97-AF65-F5344CB8AC3E}">
        <p14:creationId xmlns:p14="http://schemas.microsoft.com/office/powerpoint/2010/main" val="401870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B84C0-62C8-4CCE-9CB8-C09803754A76}" type="slidenum">
              <a:rPr lang="en-US" smtClean="0"/>
              <a:t>2</a:t>
            </a:fld>
            <a:endParaRPr lang="en-US"/>
          </a:p>
        </p:txBody>
      </p:sp>
    </p:spTree>
    <p:extLst>
      <p:ext uri="{BB962C8B-B14F-4D97-AF65-F5344CB8AC3E}">
        <p14:creationId xmlns:p14="http://schemas.microsoft.com/office/powerpoint/2010/main" val="50282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03D9-D22E-411C-A772-5950B119E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F21EF5-D5FC-4BDE-A5CB-58E620529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39EA65-8E1C-44A4-A26C-C40F5FDFB990}"/>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5" name="Footer Placeholder 4">
            <a:extLst>
              <a:ext uri="{FF2B5EF4-FFF2-40B4-BE49-F238E27FC236}">
                <a16:creationId xmlns:a16="http://schemas.microsoft.com/office/drawing/2014/main" id="{22A9D03C-8FB8-4291-BF8E-96B384A7D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894D8-967D-4264-A4BB-E15B31442C73}"/>
              </a:ext>
            </a:extLst>
          </p:cNvPr>
          <p:cNvSpPr>
            <a:spLocks noGrp="1"/>
          </p:cNvSpPr>
          <p:nvPr>
            <p:ph type="sldNum" sz="quarter" idx="12"/>
          </p:nvPr>
        </p:nvSpPr>
        <p:spPr/>
        <p:txBody>
          <a:bodyPr/>
          <a:lstStyle/>
          <a:p>
            <a:fld id="{BED1876C-B7CB-4CD7-ADD7-90A61A9FB351}" type="slidenum">
              <a:rPr lang="en-US" smtClean="0"/>
              <a:t>‹#›</a:t>
            </a:fld>
            <a:endParaRPr lang="en-US"/>
          </a:p>
        </p:txBody>
      </p:sp>
      <p:sp>
        <p:nvSpPr>
          <p:cNvPr id="7" name="Rectangle 6">
            <a:extLst>
              <a:ext uri="{FF2B5EF4-FFF2-40B4-BE49-F238E27FC236}">
                <a16:creationId xmlns:a16="http://schemas.microsoft.com/office/drawing/2014/main" id="{40580C3C-2482-48C3-B161-5D54D25F7462}"/>
              </a:ext>
            </a:extLst>
          </p:cNvPr>
          <p:cNvSpPr/>
          <p:nvPr userDrawn="1"/>
        </p:nvSpPr>
        <p:spPr>
          <a:xfrm>
            <a:off x="0" y="0"/>
            <a:ext cx="12192000" cy="6858000"/>
          </a:xfrm>
          <a:prstGeom prst="rect">
            <a:avLst/>
          </a:prstGeom>
          <a:solidFill>
            <a:srgbClr val="1E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5603BC-B4B8-4F7F-9750-D416416243C8}"/>
              </a:ext>
            </a:extLst>
          </p:cNvPr>
          <p:cNvSpPr>
            <a:spLocks noChangeAspect="1"/>
          </p:cNvSpPr>
          <p:nvPr userDrawn="1"/>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054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BD6-A691-49FA-B0E3-4F2E83981C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5030F-582D-4A24-B96A-0688CC5F5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10A89-8D58-4EDF-985D-E26221AFD532}"/>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5" name="Footer Placeholder 4">
            <a:extLst>
              <a:ext uri="{FF2B5EF4-FFF2-40B4-BE49-F238E27FC236}">
                <a16:creationId xmlns:a16="http://schemas.microsoft.com/office/drawing/2014/main" id="{FFA01548-A3CE-41AF-927F-AC6AE0A9C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89606-8613-4A3A-B2D3-A3D9C4EC3A68}"/>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194495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AC0E9-B995-4BDC-B5F4-61F76015E5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BDE2D-4A5A-4BF8-B8F0-FC8730C677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2F23C-409A-4C25-951F-CBF32C177235}"/>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5" name="Footer Placeholder 4">
            <a:extLst>
              <a:ext uri="{FF2B5EF4-FFF2-40B4-BE49-F238E27FC236}">
                <a16:creationId xmlns:a16="http://schemas.microsoft.com/office/drawing/2014/main" id="{1045BCE2-63CD-4129-8EA8-7F8D2CBC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8C7E-0725-487D-AB92-1FA5CC361593}"/>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377654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225D-2027-4B21-BE6C-0DA1307F8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B7587-E282-405E-9E23-8E20D39BA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6DA42-39A9-4B71-A037-4FD6A8BEC4B7}"/>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5" name="Footer Placeholder 4">
            <a:extLst>
              <a:ext uri="{FF2B5EF4-FFF2-40B4-BE49-F238E27FC236}">
                <a16:creationId xmlns:a16="http://schemas.microsoft.com/office/drawing/2014/main" id="{827F866B-06AB-4AE2-933D-908259B2F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DB4FE-873D-4D0F-935F-21466A8151A6}"/>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52183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29D3-5DDD-4303-9F54-043C81B57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321CE-7281-4E58-B7D1-8B7ABC897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3F39E-B64E-4DE7-A83F-9EC299BCFC97}"/>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5" name="Footer Placeholder 4">
            <a:extLst>
              <a:ext uri="{FF2B5EF4-FFF2-40B4-BE49-F238E27FC236}">
                <a16:creationId xmlns:a16="http://schemas.microsoft.com/office/drawing/2014/main" id="{3474F46B-040C-4ADB-8911-0074DAF48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BB496-848F-45FD-99E1-752043B89489}"/>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383201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6E8D-753B-4708-B789-E9D18F2D9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528CB-7FAA-46CA-B62D-89BC0985A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000A4-7F8F-4B7E-9B67-2C7752F9B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08448-0BE2-465F-943D-0FA31B7903C6}"/>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6" name="Footer Placeholder 5">
            <a:extLst>
              <a:ext uri="{FF2B5EF4-FFF2-40B4-BE49-F238E27FC236}">
                <a16:creationId xmlns:a16="http://schemas.microsoft.com/office/drawing/2014/main" id="{415D3C12-815A-42E2-97F0-46040A3EB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D24F8-D1D9-4747-844F-B0C0AE74BCE2}"/>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41362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78E7-E793-4A6B-8B38-C74A08510C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06398-E9C9-4F54-A9E2-B3387C4AE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87BC4-E11D-49DC-B367-F70C077F04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404A9-FBD1-4553-8422-D02CDF1F6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356C7-CDD0-43DD-A27F-D69633FF51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CF39B2-13D8-4572-8B6F-0078C4DD73AF}"/>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8" name="Footer Placeholder 7">
            <a:extLst>
              <a:ext uri="{FF2B5EF4-FFF2-40B4-BE49-F238E27FC236}">
                <a16:creationId xmlns:a16="http://schemas.microsoft.com/office/drawing/2014/main" id="{5366493C-D07D-49F2-88AC-C26424730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D4E2D-AE2C-4181-92C3-9F4DE9823353}"/>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321306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987B-D175-48E6-9DA0-26AFEF082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B59382-944B-4112-977C-20ADC53F2A3C}"/>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4" name="Footer Placeholder 3">
            <a:extLst>
              <a:ext uri="{FF2B5EF4-FFF2-40B4-BE49-F238E27FC236}">
                <a16:creationId xmlns:a16="http://schemas.microsoft.com/office/drawing/2014/main" id="{620365E4-C4CA-4246-B7C5-F3AB1837D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B935C2-941D-4B31-9EA3-A23B85E8DF74}"/>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72141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E0E8A-55C3-4D2F-A141-C4479CB5A840}"/>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3" name="Footer Placeholder 2">
            <a:extLst>
              <a:ext uri="{FF2B5EF4-FFF2-40B4-BE49-F238E27FC236}">
                <a16:creationId xmlns:a16="http://schemas.microsoft.com/office/drawing/2014/main" id="{8344E504-1D26-4004-81D0-476804265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F7591-D8E4-4420-A474-C753B34A4CB0}"/>
              </a:ext>
            </a:extLst>
          </p:cNvPr>
          <p:cNvSpPr>
            <a:spLocks noGrp="1"/>
          </p:cNvSpPr>
          <p:nvPr>
            <p:ph type="sldNum" sz="quarter" idx="12"/>
          </p:nvPr>
        </p:nvSpPr>
        <p:spPr/>
        <p:txBody>
          <a:bodyPr/>
          <a:lstStyle/>
          <a:p>
            <a:fld id="{BED1876C-B7CB-4CD7-ADD7-90A61A9FB351}" type="slidenum">
              <a:rPr lang="en-US" smtClean="0"/>
              <a:t>‹#›</a:t>
            </a:fld>
            <a:endParaRPr lang="en-US"/>
          </a:p>
        </p:txBody>
      </p:sp>
      <p:sp>
        <p:nvSpPr>
          <p:cNvPr id="6" name="Content Placeholder 5">
            <a:extLst>
              <a:ext uri="{FF2B5EF4-FFF2-40B4-BE49-F238E27FC236}">
                <a16:creationId xmlns:a16="http://schemas.microsoft.com/office/drawing/2014/main" id="{59C05E65-7333-4732-BAB1-DD3B73533C53}"/>
              </a:ext>
            </a:extLst>
          </p:cNvPr>
          <p:cNvSpPr>
            <a:spLocks noGrp="1"/>
          </p:cNvSpPr>
          <p:nvPr>
            <p:ph sz="quarter" idx="13"/>
          </p:nvPr>
        </p:nvSpPr>
        <p:spPr>
          <a:xfrm>
            <a:off x="1012825" y="52657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97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1472-2637-46C6-9905-545B013F8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414FA-69ED-4BE3-9D7A-3DE679B0B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C8B90-FE8C-4D28-BA16-2C2F17BBB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9AA7D-B401-4DFA-8A7F-8EA0E8C03636}"/>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6" name="Footer Placeholder 5">
            <a:extLst>
              <a:ext uri="{FF2B5EF4-FFF2-40B4-BE49-F238E27FC236}">
                <a16:creationId xmlns:a16="http://schemas.microsoft.com/office/drawing/2014/main" id="{C08BA329-8B93-4266-BAE4-96FAC0530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EB91D-D1E1-4006-8D84-1A64A73938CB}"/>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8208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7CA8-85FC-49DE-AFF2-3B0599F7A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A10B4-1EC0-43B4-8198-A7D626B6C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C26BF-8DA8-4228-B592-21270B99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EC9784-893B-44C6-AA8B-20F201555A70}"/>
              </a:ext>
            </a:extLst>
          </p:cNvPr>
          <p:cNvSpPr>
            <a:spLocks noGrp="1"/>
          </p:cNvSpPr>
          <p:nvPr>
            <p:ph type="dt" sz="half" idx="10"/>
          </p:nvPr>
        </p:nvSpPr>
        <p:spPr/>
        <p:txBody>
          <a:bodyPr/>
          <a:lstStyle/>
          <a:p>
            <a:fld id="{6A195B15-9A69-410E-AD46-12F85E679F2C}" type="datetimeFigureOut">
              <a:rPr lang="en-US" smtClean="0"/>
              <a:t>5/16/25</a:t>
            </a:fld>
            <a:endParaRPr lang="en-US"/>
          </a:p>
        </p:txBody>
      </p:sp>
      <p:sp>
        <p:nvSpPr>
          <p:cNvPr id="6" name="Footer Placeholder 5">
            <a:extLst>
              <a:ext uri="{FF2B5EF4-FFF2-40B4-BE49-F238E27FC236}">
                <a16:creationId xmlns:a16="http://schemas.microsoft.com/office/drawing/2014/main" id="{9CE2C6D1-D2DE-482B-B731-CA4248194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A374C-675D-46FD-B2E3-0F49B70ED578}"/>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276173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93FA1-E7F0-43BD-81BD-B9C608695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7416B8-3350-46A7-A34F-15569E325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32406-72F5-46D5-85B2-FF8661C13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95B15-9A69-410E-AD46-12F85E679F2C}" type="datetimeFigureOut">
              <a:rPr lang="en-US" smtClean="0"/>
              <a:t>5/16/25</a:t>
            </a:fld>
            <a:endParaRPr lang="en-US"/>
          </a:p>
        </p:txBody>
      </p:sp>
      <p:sp>
        <p:nvSpPr>
          <p:cNvPr id="5" name="Footer Placeholder 4">
            <a:extLst>
              <a:ext uri="{FF2B5EF4-FFF2-40B4-BE49-F238E27FC236}">
                <a16:creationId xmlns:a16="http://schemas.microsoft.com/office/drawing/2014/main" id="{C3931B2B-22D1-4ECD-91DF-5F2DC20F8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7B1C8F-7300-4BE5-B533-FA4CBDE74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1876C-B7CB-4CD7-ADD7-90A61A9FB351}" type="slidenum">
              <a:rPr lang="en-US" smtClean="0"/>
              <a:t>‹#›</a:t>
            </a:fld>
            <a:endParaRPr lang="en-US"/>
          </a:p>
        </p:txBody>
      </p:sp>
      <p:sp>
        <p:nvSpPr>
          <p:cNvPr id="7" name="Rectangle 6">
            <a:extLst>
              <a:ext uri="{FF2B5EF4-FFF2-40B4-BE49-F238E27FC236}">
                <a16:creationId xmlns:a16="http://schemas.microsoft.com/office/drawing/2014/main" id="{719F7EED-80AE-449E-8EFB-F3090C594133}"/>
              </a:ext>
            </a:extLst>
          </p:cNvPr>
          <p:cNvSpPr/>
          <p:nvPr userDrawn="1"/>
        </p:nvSpPr>
        <p:spPr>
          <a:xfrm>
            <a:off x="0" y="0"/>
            <a:ext cx="12192000" cy="6858000"/>
          </a:xfrm>
          <a:prstGeom prst="rect">
            <a:avLst/>
          </a:prstGeom>
          <a:solidFill>
            <a:srgbClr val="1E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269F90-EB22-4CD5-A83C-36F41C377103}"/>
              </a:ext>
            </a:extLst>
          </p:cNvPr>
          <p:cNvSpPr>
            <a:spLocks noChangeAspect="1"/>
          </p:cNvSpPr>
          <p:nvPr userDrawn="1"/>
        </p:nvSpPr>
        <p:spPr>
          <a:xfrm>
            <a:off x="231140" y="221130"/>
            <a:ext cx="11724640" cy="6448612"/>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picture containing meter&#10;&#10;Description automatically generated">
            <a:extLst>
              <a:ext uri="{FF2B5EF4-FFF2-40B4-BE49-F238E27FC236}">
                <a16:creationId xmlns:a16="http://schemas.microsoft.com/office/drawing/2014/main" id="{39CDA78C-BA84-42DF-9B4B-1687F64AF690}"/>
              </a:ext>
            </a:extLst>
          </p:cNvPr>
          <p:cNvPicPr>
            <a:picLocks noChangeAspect="1"/>
          </p:cNvPicPr>
          <p:nvPr userDrawn="1"/>
        </p:nvPicPr>
        <p:blipFill>
          <a:blip r:embed="rId13"/>
          <a:stretch>
            <a:fillRect/>
          </a:stretch>
        </p:blipFill>
        <p:spPr>
          <a:xfrm>
            <a:off x="5577604" y="5920309"/>
            <a:ext cx="1036792" cy="598099"/>
          </a:xfrm>
          <a:prstGeom prst="rect">
            <a:avLst/>
          </a:prstGeom>
        </p:spPr>
      </p:pic>
    </p:spTree>
    <p:extLst>
      <p:ext uri="{BB962C8B-B14F-4D97-AF65-F5344CB8AC3E}">
        <p14:creationId xmlns:p14="http://schemas.microsoft.com/office/powerpoint/2010/main" val="353084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helicopter flying over a wheat field&#10;&#10;Description automatically generated with medium confidence">
            <a:extLst>
              <a:ext uri="{FF2B5EF4-FFF2-40B4-BE49-F238E27FC236}">
                <a16:creationId xmlns:a16="http://schemas.microsoft.com/office/drawing/2014/main" id="{269BEEEB-F3FF-4FEB-86F4-A28233EC2458}"/>
              </a:ext>
            </a:extLst>
          </p:cNvPr>
          <p:cNvPicPr>
            <a:picLocks noChangeAspect="1"/>
          </p:cNvPicPr>
          <p:nvPr/>
        </p:nvPicPr>
        <p:blipFill rotWithShape="1">
          <a:blip r:embed="rId3">
            <a:extLst>
              <a:ext uri="{28A0092B-C50C-407E-A947-70E740481C1C}">
                <a14:useLocalDpi xmlns:a14="http://schemas.microsoft.com/office/drawing/2010/main" val="0"/>
              </a:ext>
            </a:extLst>
          </a:blip>
          <a:srcRect l="-39" t="27529" r="39" b="36235"/>
          <a:stretch/>
        </p:blipFill>
        <p:spPr>
          <a:xfrm>
            <a:off x="292847" y="304800"/>
            <a:ext cx="11600330" cy="3124200"/>
          </a:xfrm>
          <a:prstGeom prst="rect">
            <a:avLst/>
          </a:prstGeom>
        </p:spPr>
      </p:pic>
      <p:sp>
        <p:nvSpPr>
          <p:cNvPr id="20" name="Title 1">
            <a:extLst>
              <a:ext uri="{FF2B5EF4-FFF2-40B4-BE49-F238E27FC236}">
                <a16:creationId xmlns:a16="http://schemas.microsoft.com/office/drawing/2014/main" id="{E44B9E0E-3674-4419-971B-BBF35E862E93}"/>
              </a:ext>
            </a:extLst>
          </p:cNvPr>
          <p:cNvSpPr txBox="1">
            <a:spLocks/>
          </p:cNvSpPr>
          <p:nvPr/>
        </p:nvSpPr>
        <p:spPr>
          <a:xfrm>
            <a:off x="245889" y="3527936"/>
            <a:ext cx="11714971" cy="15389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Franklin Gothic Demi" panose="020B0703020102020204" pitchFamily="34" charset="0"/>
              </a:rPr>
              <a:t>THE KANSAS DEPARTMENT OF AGRICULTURE</a:t>
            </a:r>
            <a:br>
              <a:rPr lang="en-US" sz="3600" dirty="0">
                <a:solidFill>
                  <a:schemeClr val="bg1"/>
                </a:solidFill>
                <a:latin typeface="Franklin Gothic Demi" panose="020B0703020102020204" pitchFamily="34" charset="0"/>
              </a:rPr>
            </a:br>
            <a:r>
              <a:rPr lang="en-US" sz="3600" dirty="0">
                <a:solidFill>
                  <a:schemeClr val="bg1"/>
                </a:solidFill>
                <a:latin typeface="Franklin Gothic Demi" panose="020B0703020102020204" pitchFamily="34" charset="0"/>
              </a:rPr>
              <a:t>KACD WRAPS</a:t>
            </a:r>
          </a:p>
          <a:p>
            <a:pPr algn="ctr"/>
            <a:r>
              <a:rPr lang="en-US" sz="3600" dirty="0">
                <a:solidFill>
                  <a:schemeClr val="bg1"/>
                </a:solidFill>
                <a:latin typeface="Franklin Gothic Demi" panose="020B0703020102020204" pitchFamily="34" charset="0"/>
              </a:rPr>
              <a:t>Year End Report</a:t>
            </a:r>
          </a:p>
        </p:txBody>
      </p:sp>
      <p:sp>
        <p:nvSpPr>
          <p:cNvPr id="21" name="Title 1">
            <a:extLst>
              <a:ext uri="{FF2B5EF4-FFF2-40B4-BE49-F238E27FC236}">
                <a16:creationId xmlns:a16="http://schemas.microsoft.com/office/drawing/2014/main" id="{3E57B5DA-7AB2-4A9F-B385-72D94A141382}"/>
              </a:ext>
            </a:extLst>
          </p:cNvPr>
          <p:cNvSpPr txBox="1">
            <a:spLocks/>
          </p:cNvSpPr>
          <p:nvPr/>
        </p:nvSpPr>
        <p:spPr>
          <a:xfrm>
            <a:off x="4862254" y="6200896"/>
            <a:ext cx="2498804" cy="422193"/>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bg1"/>
                </a:solidFill>
                <a:latin typeface="Franklin Gothic Demi" panose="020B0703020102020204" pitchFamily="34" charset="0"/>
              </a:rPr>
              <a:t>May 15, 2025</a:t>
            </a:r>
            <a:endParaRPr lang="en-US" sz="1200" cap="none" dirty="0">
              <a:solidFill>
                <a:schemeClr val="bg1"/>
              </a:solidFill>
              <a:latin typeface="Franklin Gothic Demi" panose="020B0703020102020204" pitchFamily="34" charset="0"/>
            </a:endParaRPr>
          </a:p>
        </p:txBody>
      </p:sp>
      <p:sp>
        <p:nvSpPr>
          <p:cNvPr id="22" name="Title 1">
            <a:extLst>
              <a:ext uri="{FF2B5EF4-FFF2-40B4-BE49-F238E27FC236}">
                <a16:creationId xmlns:a16="http://schemas.microsoft.com/office/drawing/2014/main" id="{A255A721-B469-437B-BD20-AC5E7D5D7196}"/>
              </a:ext>
            </a:extLst>
          </p:cNvPr>
          <p:cNvSpPr txBox="1">
            <a:spLocks/>
          </p:cNvSpPr>
          <p:nvPr/>
        </p:nvSpPr>
        <p:spPr>
          <a:xfrm>
            <a:off x="2005139" y="5234061"/>
            <a:ext cx="8213035" cy="87415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bg1"/>
                </a:solidFill>
                <a:latin typeface="Franklin Gothic Demi" panose="020B0703020102020204" pitchFamily="34" charset="0"/>
              </a:rPr>
              <a:t>Cathy Thompson</a:t>
            </a:r>
          </a:p>
          <a:p>
            <a:pPr algn="ctr"/>
            <a:r>
              <a:rPr lang="en-US" sz="2000" cap="none" dirty="0">
                <a:solidFill>
                  <a:schemeClr val="bg1"/>
                </a:solidFill>
                <a:latin typeface="Franklin Gothic Demi" panose="020B0703020102020204" pitchFamily="34" charset="0"/>
              </a:rPr>
              <a:t>Division of Conservation</a:t>
            </a:r>
            <a:endParaRPr lang="en-US" sz="1200" cap="none" dirty="0">
              <a:solidFill>
                <a:schemeClr val="bg1"/>
              </a:solidFill>
              <a:latin typeface="Franklin Gothic Demi" panose="020B0703020102020204" pitchFamily="34" charset="0"/>
            </a:endParaRPr>
          </a:p>
        </p:txBody>
      </p:sp>
      <p:cxnSp>
        <p:nvCxnSpPr>
          <p:cNvPr id="8" name="Straight Connector 7">
            <a:extLst>
              <a:ext uri="{FF2B5EF4-FFF2-40B4-BE49-F238E27FC236}">
                <a16:creationId xmlns:a16="http://schemas.microsoft.com/office/drawing/2014/main" id="{90650846-9793-441C-A403-E0619F06BB67}"/>
              </a:ext>
            </a:extLst>
          </p:cNvPr>
          <p:cNvCxnSpPr/>
          <p:nvPr/>
        </p:nvCxnSpPr>
        <p:spPr>
          <a:xfrm>
            <a:off x="1988573" y="5068562"/>
            <a:ext cx="82296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16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B1EE42-3738-46B6-B8DD-89719162CD7E}"/>
              </a:ext>
            </a:extLst>
          </p:cNvPr>
          <p:cNvSpPr txBox="1">
            <a:spLocks/>
          </p:cNvSpPr>
          <p:nvPr/>
        </p:nvSpPr>
        <p:spPr>
          <a:xfrm>
            <a:off x="1529287" y="1651686"/>
            <a:ext cx="9133425" cy="3175389"/>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2000" cap="none" dirty="0">
              <a:solidFill>
                <a:schemeClr val="tx1">
                  <a:lumMod val="95000"/>
                  <a:lumOff val="5000"/>
                </a:schemeClr>
              </a:solidFill>
              <a:latin typeface="Franklin Gothic Demi" panose="020B0703020102020204" pitchFamily="34" charset="0"/>
            </a:endParaRPr>
          </a:p>
          <a:p>
            <a:pPr>
              <a:lnSpc>
                <a:spcPct val="150000"/>
              </a:lnSpc>
            </a:pPr>
            <a:r>
              <a:rPr lang="en-US" sz="2000" cap="none" dirty="0">
                <a:solidFill>
                  <a:schemeClr val="tx1">
                    <a:lumMod val="95000"/>
                    <a:lumOff val="5000"/>
                  </a:schemeClr>
                </a:solidFill>
                <a:latin typeface="Franklin Gothic Demi" panose="020B0703020102020204" pitchFamily="34" charset="0"/>
              </a:rPr>
              <a:t>KACD will require that all County’s that receive an allocation will submit a Quarterly Report to Amanda Scott.  The report will give the status of each contract that is approved or paid.  If a contract cancels you will need to let KACD know so that the funds can be allocated to the next contract.  The next few slides will show how to run the Year End Report and how to download into an Excel Spreadsheet.</a:t>
            </a:r>
          </a:p>
        </p:txBody>
      </p:sp>
    </p:spTree>
    <p:extLst>
      <p:ext uri="{BB962C8B-B14F-4D97-AF65-F5344CB8AC3E}">
        <p14:creationId xmlns:p14="http://schemas.microsoft.com/office/powerpoint/2010/main" val="28392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8AF986-7E9B-733A-2DE5-B2E7E705DB29}"/>
              </a:ext>
            </a:extLst>
          </p:cNvPr>
          <p:cNvSpPr txBox="1"/>
          <p:nvPr/>
        </p:nvSpPr>
        <p:spPr>
          <a:xfrm>
            <a:off x="1418253" y="825733"/>
            <a:ext cx="7816937" cy="923330"/>
          </a:xfrm>
          <a:prstGeom prst="rect">
            <a:avLst/>
          </a:prstGeom>
          <a:noFill/>
        </p:spPr>
        <p:txBody>
          <a:bodyPr wrap="square" rtlCol="0">
            <a:spAutoFit/>
          </a:bodyPr>
          <a:lstStyle/>
          <a:p>
            <a:r>
              <a:rPr lang="en-US" dirty="0"/>
              <a:t>The Year End Report can be found under Reports:</a:t>
            </a:r>
          </a:p>
          <a:p>
            <a:endParaRPr lang="en-US" dirty="0"/>
          </a:p>
          <a:p>
            <a:endParaRPr lang="en-US" dirty="0"/>
          </a:p>
        </p:txBody>
      </p:sp>
      <p:pic>
        <p:nvPicPr>
          <p:cNvPr id="6" name="Picture 5">
            <a:extLst>
              <a:ext uri="{FF2B5EF4-FFF2-40B4-BE49-F238E27FC236}">
                <a16:creationId xmlns:a16="http://schemas.microsoft.com/office/drawing/2014/main" id="{445354D5-719C-0C21-1917-51E0861588C7}"/>
              </a:ext>
            </a:extLst>
          </p:cNvPr>
          <p:cNvPicPr>
            <a:picLocks noChangeAspect="1"/>
          </p:cNvPicPr>
          <p:nvPr/>
        </p:nvPicPr>
        <p:blipFill>
          <a:blip r:embed="rId2"/>
          <a:stretch>
            <a:fillRect/>
          </a:stretch>
        </p:blipFill>
        <p:spPr>
          <a:xfrm>
            <a:off x="1554416" y="1378099"/>
            <a:ext cx="6306430" cy="513183"/>
          </a:xfrm>
          <a:prstGeom prst="rect">
            <a:avLst/>
          </a:prstGeom>
        </p:spPr>
      </p:pic>
      <p:pic>
        <p:nvPicPr>
          <p:cNvPr id="8" name="Picture 7">
            <a:extLst>
              <a:ext uri="{FF2B5EF4-FFF2-40B4-BE49-F238E27FC236}">
                <a16:creationId xmlns:a16="http://schemas.microsoft.com/office/drawing/2014/main" id="{25247F86-C6D4-774E-013C-DB0F3652E7E2}"/>
              </a:ext>
            </a:extLst>
          </p:cNvPr>
          <p:cNvPicPr>
            <a:picLocks noChangeAspect="1"/>
          </p:cNvPicPr>
          <p:nvPr/>
        </p:nvPicPr>
        <p:blipFill>
          <a:blip r:embed="rId3"/>
          <a:stretch>
            <a:fillRect/>
          </a:stretch>
        </p:blipFill>
        <p:spPr>
          <a:xfrm>
            <a:off x="4627366" y="2122115"/>
            <a:ext cx="2333951" cy="2048161"/>
          </a:xfrm>
          <a:prstGeom prst="rect">
            <a:avLst/>
          </a:prstGeom>
        </p:spPr>
      </p:pic>
      <p:sp>
        <p:nvSpPr>
          <p:cNvPr id="9" name="TextBox 8">
            <a:extLst>
              <a:ext uri="{FF2B5EF4-FFF2-40B4-BE49-F238E27FC236}">
                <a16:creationId xmlns:a16="http://schemas.microsoft.com/office/drawing/2014/main" id="{8141EB39-5A6D-E19F-7E44-C5EABD67F207}"/>
              </a:ext>
            </a:extLst>
          </p:cNvPr>
          <p:cNvSpPr txBox="1"/>
          <p:nvPr/>
        </p:nvSpPr>
        <p:spPr>
          <a:xfrm>
            <a:off x="1300897" y="4436998"/>
            <a:ext cx="10303497" cy="923330"/>
          </a:xfrm>
          <a:prstGeom prst="rect">
            <a:avLst/>
          </a:prstGeom>
          <a:noFill/>
        </p:spPr>
        <p:txBody>
          <a:bodyPr wrap="square" rtlCol="0">
            <a:spAutoFit/>
          </a:bodyPr>
          <a:lstStyle/>
          <a:p>
            <a:pPr marL="115888"/>
            <a:r>
              <a:rPr lang="en-US" dirty="0"/>
              <a:t>Click the Search Criteria:</a:t>
            </a:r>
          </a:p>
          <a:p>
            <a:endParaRPr lang="en-US" dirty="0"/>
          </a:p>
          <a:p>
            <a:endParaRPr lang="en-US" dirty="0"/>
          </a:p>
        </p:txBody>
      </p:sp>
      <p:pic>
        <p:nvPicPr>
          <p:cNvPr id="10" name="Picture 9">
            <a:extLst>
              <a:ext uri="{FF2B5EF4-FFF2-40B4-BE49-F238E27FC236}">
                <a16:creationId xmlns:a16="http://schemas.microsoft.com/office/drawing/2014/main" id="{6F418016-46DF-E976-9292-4C32EC38D166}"/>
              </a:ext>
            </a:extLst>
          </p:cNvPr>
          <p:cNvPicPr>
            <a:picLocks noChangeAspect="1"/>
          </p:cNvPicPr>
          <p:nvPr/>
        </p:nvPicPr>
        <p:blipFill>
          <a:blip r:embed="rId4"/>
          <a:stretch>
            <a:fillRect/>
          </a:stretch>
        </p:blipFill>
        <p:spPr>
          <a:xfrm>
            <a:off x="1393595" y="5040882"/>
            <a:ext cx="10118102" cy="352998"/>
          </a:xfrm>
          <a:prstGeom prst="rect">
            <a:avLst/>
          </a:prstGeom>
        </p:spPr>
      </p:pic>
    </p:spTree>
    <p:extLst>
      <p:ext uri="{BB962C8B-B14F-4D97-AF65-F5344CB8AC3E}">
        <p14:creationId xmlns:p14="http://schemas.microsoft.com/office/powerpoint/2010/main" val="168829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3E47E0-859F-A134-344E-74BA04E7F163}"/>
              </a:ext>
            </a:extLst>
          </p:cNvPr>
          <p:cNvSpPr txBox="1"/>
          <p:nvPr/>
        </p:nvSpPr>
        <p:spPr>
          <a:xfrm>
            <a:off x="1131216" y="1649691"/>
            <a:ext cx="10303497"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7F2118AB-25FF-BBCB-1FEF-85E926AE75C1}"/>
              </a:ext>
            </a:extLst>
          </p:cNvPr>
          <p:cNvSpPr txBox="1"/>
          <p:nvPr/>
        </p:nvSpPr>
        <p:spPr>
          <a:xfrm>
            <a:off x="1036949" y="619490"/>
            <a:ext cx="10118102" cy="646331"/>
          </a:xfrm>
          <a:prstGeom prst="rect">
            <a:avLst/>
          </a:prstGeom>
          <a:noFill/>
        </p:spPr>
        <p:txBody>
          <a:bodyPr wrap="square" rtlCol="0">
            <a:spAutoFit/>
          </a:bodyPr>
          <a:lstStyle/>
          <a:p>
            <a:r>
              <a:rPr lang="en-US" dirty="0"/>
              <a:t>Select the following Search Criteria – Fiscal Year - 2025, Program – NPS and the Budget Source – NPS_3880_3889_2025_Initial Allocation and click the Get Detail Report:</a:t>
            </a:r>
          </a:p>
        </p:txBody>
      </p:sp>
      <p:pic>
        <p:nvPicPr>
          <p:cNvPr id="8" name="Picture 7">
            <a:extLst>
              <a:ext uri="{FF2B5EF4-FFF2-40B4-BE49-F238E27FC236}">
                <a16:creationId xmlns:a16="http://schemas.microsoft.com/office/drawing/2014/main" id="{BD097E06-9247-0852-1BEB-B186C9881541}"/>
              </a:ext>
            </a:extLst>
          </p:cNvPr>
          <p:cNvPicPr>
            <a:picLocks noChangeAspect="1"/>
          </p:cNvPicPr>
          <p:nvPr/>
        </p:nvPicPr>
        <p:blipFill>
          <a:blip r:embed="rId2"/>
          <a:stretch>
            <a:fillRect/>
          </a:stretch>
        </p:blipFill>
        <p:spPr>
          <a:xfrm>
            <a:off x="1131215" y="1265822"/>
            <a:ext cx="9764583" cy="4576713"/>
          </a:xfrm>
          <a:prstGeom prst="rect">
            <a:avLst/>
          </a:prstGeom>
        </p:spPr>
      </p:pic>
    </p:spTree>
    <p:extLst>
      <p:ext uri="{BB962C8B-B14F-4D97-AF65-F5344CB8AC3E}">
        <p14:creationId xmlns:p14="http://schemas.microsoft.com/office/powerpoint/2010/main" val="329656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28142-E9DE-5757-3C38-D5B3A9BB93BD}"/>
              </a:ext>
            </a:extLst>
          </p:cNvPr>
          <p:cNvSpPr txBox="1"/>
          <p:nvPr/>
        </p:nvSpPr>
        <p:spPr>
          <a:xfrm>
            <a:off x="962526" y="1201366"/>
            <a:ext cx="10433786" cy="369332"/>
          </a:xfrm>
          <a:prstGeom prst="rect">
            <a:avLst/>
          </a:prstGeom>
          <a:noFill/>
        </p:spPr>
        <p:txBody>
          <a:bodyPr wrap="square" rtlCol="0">
            <a:spAutoFit/>
          </a:bodyPr>
          <a:lstStyle/>
          <a:p>
            <a:r>
              <a:rPr lang="en-US" dirty="0"/>
              <a:t>When the Report has run click on the Search Criteria to collapse the Search information:</a:t>
            </a:r>
          </a:p>
        </p:txBody>
      </p:sp>
      <p:pic>
        <p:nvPicPr>
          <p:cNvPr id="3" name="Picture 2">
            <a:extLst>
              <a:ext uri="{FF2B5EF4-FFF2-40B4-BE49-F238E27FC236}">
                <a16:creationId xmlns:a16="http://schemas.microsoft.com/office/drawing/2014/main" id="{303879B5-512C-CBE3-CD9D-FA204B401A3B}"/>
              </a:ext>
            </a:extLst>
          </p:cNvPr>
          <p:cNvPicPr>
            <a:picLocks noChangeAspect="1"/>
          </p:cNvPicPr>
          <p:nvPr/>
        </p:nvPicPr>
        <p:blipFill>
          <a:blip r:embed="rId2"/>
          <a:stretch>
            <a:fillRect/>
          </a:stretch>
        </p:blipFill>
        <p:spPr>
          <a:xfrm>
            <a:off x="1061326" y="2042200"/>
            <a:ext cx="10118102" cy="352998"/>
          </a:xfrm>
          <a:prstGeom prst="rect">
            <a:avLst/>
          </a:prstGeom>
        </p:spPr>
      </p:pic>
      <p:sp>
        <p:nvSpPr>
          <p:cNvPr id="4" name="TextBox 3">
            <a:extLst>
              <a:ext uri="{FF2B5EF4-FFF2-40B4-BE49-F238E27FC236}">
                <a16:creationId xmlns:a16="http://schemas.microsoft.com/office/drawing/2014/main" id="{A662FA3D-4D8D-A8FD-DEE9-BC03C5D15630}"/>
              </a:ext>
            </a:extLst>
          </p:cNvPr>
          <p:cNvSpPr txBox="1"/>
          <p:nvPr/>
        </p:nvSpPr>
        <p:spPr>
          <a:xfrm>
            <a:off x="1061327" y="3105834"/>
            <a:ext cx="10118102" cy="646331"/>
          </a:xfrm>
          <a:prstGeom prst="rect">
            <a:avLst/>
          </a:prstGeom>
          <a:noFill/>
        </p:spPr>
        <p:txBody>
          <a:bodyPr wrap="square" rtlCol="0">
            <a:spAutoFit/>
          </a:bodyPr>
          <a:lstStyle/>
          <a:p>
            <a:r>
              <a:rPr lang="en-US" dirty="0"/>
              <a:t>The Report will open in Detail Report and you can download the Report by clicking on the three blue lines on the right hand side of the report:</a:t>
            </a:r>
          </a:p>
        </p:txBody>
      </p:sp>
      <p:pic>
        <p:nvPicPr>
          <p:cNvPr id="6" name="Picture 5">
            <a:extLst>
              <a:ext uri="{FF2B5EF4-FFF2-40B4-BE49-F238E27FC236}">
                <a16:creationId xmlns:a16="http://schemas.microsoft.com/office/drawing/2014/main" id="{A3AF851D-A42A-018C-DE2F-C1F1276A4C8A}"/>
              </a:ext>
            </a:extLst>
          </p:cNvPr>
          <p:cNvPicPr>
            <a:picLocks noChangeAspect="1"/>
          </p:cNvPicPr>
          <p:nvPr/>
        </p:nvPicPr>
        <p:blipFill>
          <a:blip r:embed="rId3"/>
          <a:stretch>
            <a:fillRect/>
          </a:stretch>
        </p:blipFill>
        <p:spPr>
          <a:xfrm>
            <a:off x="1061326" y="4090668"/>
            <a:ext cx="10334986" cy="1446891"/>
          </a:xfrm>
          <a:prstGeom prst="rect">
            <a:avLst/>
          </a:prstGeom>
        </p:spPr>
      </p:pic>
    </p:spTree>
    <p:extLst>
      <p:ext uri="{BB962C8B-B14F-4D97-AF65-F5344CB8AC3E}">
        <p14:creationId xmlns:p14="http://schemas.microsoft.com/office/powerpoint/2010/main" val="323919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790C9-D976-8411-A9E6-D2A4F653FE2A}"/>
              </a:ext>
            </a:extLst>
          </p:cNvPr>
          <p:cNvSpPr txBox="1"/>
          <p:nvPr/>
        </p:nvSpPr>
        <p:spPr>
          <a:xfrm>
            <a:off x="1270534" y="808045"/>
            <a:ext cx="9432758" cy="369332"/>
          </a:xfrm>
          <a:prstGeom prst="rect">
            <a:avLst/>
          </a:prstGeom>
          <a:noFill/>
        </p:spPr>
        <p:txBody>
          <a:bodyPr wrap="square" rtlCol="0">
            <a:spAutoFit/>
          </a:bodyPr>
          <a:lstStyle/>
          <a:p>
            <a:r>
              <a:rPr lang="en-US" dirty="0"/>
              <a:t>Select Export all data as a csv:</a:t>
            </a:r>
          </a:p>
        </p:txBody>
      </p:sp>
      <p:pic>
        <p:nvPicPr>
          <p:cNvPr id="4" name="Picture 3">
            <a:extLst>
              <a:ext uri="{FF2B5EF4-FFF2-40B4-BE49-F238E27FC236}">
                <a16:creationId xmlns:a16="http://schemas.microsoft.com/office/drawing/2014/main" id="{A9629D12-1917-DEC4-077A-6C9574FF8C69}"/>
              </a:ext>
            </a:extLst>
          </p:cNvPr>
          <p:cNvPicPr>
            <a:picLocks noChangeAspect="1"/>
          </p:cNvPicPr>
          <p:nvPr/>
        </p:nvPicPr>
        <p:blipFill>
          <a:blip r:embed="rId2"/>
          <a:stretch>
            <a:fillRect/>
          </a:stretch>
        </p:blipFill>
        <p:spPr>
          <a:xfrm>
            <a:off x="1856092" y="1267668"/>
            <a:ext cx="1752845" cy="838317"/>
          </a:xfrm>
          <a:prstGeom prst="rect">
            <a:avLst/>
          </a:prstGeom>
        </p:spPr>
      </p:pic>
      <p:sp>
        <p:nvSpPr>
          <p:cNvPr id="5" name="TextBox 4">
            <a:extLst>
              <a:ext uri="{FF2B5EF4-FFF2-40B4-BE49-F238E27FC236}">
                <a16:creationId xmlns:a16="http://schemas.microsoft.com/office/drawing/2014/main" id="{2E8C216D-F845-0696-240E-83F8BCE9F6E8}"/>
              </a:ext>
            </a:extLst>
          </p:cNvPr>
          <p:cNvSpPr txBox="1"/>
          <p:nvPr/>
        </p:nvSpPr>
        <p:spPr>
          <a:xfrm>
            <a:off x="1379621" y="2346076"/>
            <a:ext cx="9432758" cy="646331"/>
          </a:xfrm>
          <a:prstGeom prst="rect">
            <a:avLst/>
          </a:prstGeom>
          <a:noFill/>
        </p:spPr>
        <p:txBody>
          <a:bodyPr wrap="square" rtlCol="0">
            <a:spAutoFit/>
          </a:bodyPr>
          <a:lstStyle/>
          <a:p>
            <a:r>
              <a:rPr lang="en-US" dirty="0"/>
              <a:t>The download will appear in the upper right-hand corner of your browser and you can think open the spreadsheet by clicking on the document:</a:t>
            </a:r>
          </a:p>
        </p:txBody>
      </p:sp>
      <p:pic>
        <p:nvPicPr>
          <p:cNvPr id="7" name="Picture 6">
            <a:extLst>
              <a:ext uri="{FF2B5EF4-FFF2-40B4-BE49-F238E27FC236}">
                <a16:creationId xmlns:a16="http://schemas.microsoft.com/office/drawing/2014/main" id="{99A9FED1-4E00-D9BA-F261-3DB62F3659E4}"/>
              </a:ext>
            </a:extLst>
          </p:cNvPr>
          <p:cNvPicPr>
            <a:picLocks noChangeAspect="1"/>
          </p:cNvPicPr>
          <p:nvPr/>
        </p:nvPicPr>
        <p:blipFill>
          <a:blip r:embed="rId3"/>
          <a:stretch>
            <a:fillRect/>
          </a:stretch>
        </p:blipFill>
        <p:spPr>
          <a:xfrm>
            <a:off x="1908487" y="3274684"/>
            <a:ext cx="3400900" cy="1095528"/>
          </a:xfrm>
          <a:prstGeom prst="rect">
            <a:avLst/>
          </a:prstGeom>
        </p:spPr>
      </p:pic>
      <p:sp>
        <p:nvSpPr>
          <p:cNvPr id="8" name="TextBox 7">
            <a:extLst>
              <a:ext uri="{FF2B5EF4-FFF2-40B4-BE49-F238E27FC236}">
                <a16:creationId xmlns:a16="http://schemas.microsoft.com/office/drawing/2014/main" id="{EFFFE6A9-E33B-6D71-E228-4F4B81C16691}"/>
              </a:ext>
            </a:extLst>
          </p:cNvPr>
          <p:cNvSpPr txBox="1"/>
          <p:nvPr/>
        </p:nvSpPr>
        <p:spPr>
          <a:xfrm>
            <a:off x="1597795" y="4937760"/>
            <a:ext cx="8402854" cy="646331"/>
          </a:xfrm>
          <a:prstGeom prst="rect">
            <a:avLst/>
          </a:prstGeom>
          <a:noFill/>
        </p:spPr>
        <p:txBody>
          <a:bodyPr wrap="square" rtlCol="0">
            <a:spAutoFit/>
          </a:bodyPr>
          <a:lstStyle/>
          <a:p>
            <a:r>
              <a:rPr lang="en-US" dirty="0"/>
              <a:t>The document will open in Excel but will be a csv file you will need to save the Report as an Excel Spreadsheet so that you can then e-mail the Report to KACD.</a:t>
            </a:r>
          </a:p>
        </p:txBody>
      </p:sp>
    </p:spTree>
    <p:extLst>
      <p:ext uri="{BB962C8B-B14F-4D97-AF65-F5344CB8AC3E}">
        <p14:creationId xmlns:p14="http://schemas.microsoft.com/office/powerpoint/2010/main" val="69726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44B9E0E-3674-4419-971B-BBF35E862E93}"/>
              </a:ext>
            </a:extLst>
          </p:cNvPr>
          <p:cNvSpPr txBox="1">
            <a:spLocks/>
          </p:cNvSpPr>
          <p:nvPr/>
        </p:nvSpPr>
        <p:spPr>
          <a:xfrm>
            <a:off x="245889" y="1890070"/>
            <a:ext cx="11714971" cy="1538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chemeClr val="bg1"/>
                </a:solidFill>
                <a:latin typeface="Franklin Gothic Demi" panose="020B0703020102020204" pitchFamily="34" charset="0"/>
              </a:rPr>
              <a:t>THANK YOU</a:t>
            </a:r>
            <a:endParaRPr lang="en-US" sz="3600" dirty="0">
              <a:solidFill>
                <a:schemeClr val="bg1"/>
              </a:solidFill>
              <a:latin typeface="Franklin Gothic Demi" panose="020B0703020102020204" pitchFamily="34" charset="0"/>
            </a:endParaRPr>
          </a:p>
        </p:txBody>
      </p:sp>
      <p:cxnSp>
        <p:nvCxnSpPr>
          <p:cNvPr id="8" name="Straight Connector 7">
            <a:extLst>
              <a:ext uri="{FF2B5EF4-FFF2-40B4-BE49-F238E27FC236}">
                <a16:creationId xmlns:a16="http://schemas.microsoft.com/office/drawing/2014/main" id="{90650846-9793-441C-A403-E0619F06BB67}"/>
              </a:ext>
            </a:extLst>
          </p:cNvPr>
          <p:cNvCxnSpPr/>
          <p:nvPr/>
        </p:nvCxnSpPr>
        <p:spPr>
          <a:xfrm>
            <a:off x="1988573" y="3423538"/>
            <a:ext cx="82296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8351345-9C81-4D2A-B4A9-2ED3CDAF253D}"/>
              </a:ext>
            </a:extLst>
          </p:cNvPr>
          <p:cNvSpPr txBox="1">
            <a:spLocks/>
          </p:cNvSpPr>
          <p:nvPr/>
        </p:nvSpPr>
        <p:spPr>
          <a:xfrm>
            <a:off x="2802273" y="3640531"/>
            <a:ext cx="6587449" cy="1987565"/>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cap="none" dirty="0">
                <a:solidFill>
                  <a:schemeClr val="bg1"/>
                </a:solidFill>
                <a:latin typeface="Franklin Gothic Demi" panose="020B0703020102020204" pitchFamily="34" charset="0"/>
              </a:rPr>
              <a:t>Cathy Thompson </a:t>
            </a:r>
            <a:endParaRPr lang="en-US" sz="2000" cap="none" dirty="0">
              <a:solidFill>
                <a:schemeClr val="bg1"/>
              </a:solidFill>
              <a:latin typeface="Franklin Gothic Demi" panose="020B0703020102020204" pitchFamily="34" charset="0"/>
            </a:endParaRPr>
          </a:p>
          <a:p>
            <a:pPr algn="ctr"/>
            <a:r>
              <a:rPr lang="en-US" sz="2000" cap="none" dirty="0">
                <a:solidFill>
                  <a:schemeClr val="bg1"/>
                </a:solidFill>
                <a:latin typeface="Franklin Gothic Demi" panose="020B0703020102020204" pitchFamily="34" charset="0"/>
              </a:rPr>
              <a:t>Program Consultant</a:t>
            </a:r>
            <a:br>
              <a:rPr lang="en-US" sz="2000" cap="none" dirty="0">
                <a:solidFill>
                  <a:schemeClr val="bg1"/>
                </a:solidFill>
                <a:latin typeface="Franklin Gothic Demi" panose="020B0703020102020204" pitchFamily="34" charset="0"/>
              </a:rPr>
            </a:br>
            <a:r>
              <a:rPr lang="en-US" sz="2000" cap="none" dirty="0">
                <a:solidFill>
                  <a:schemeClr val="bg1"/>
                </a:solidFill>
                <a:latin typeface="Franklin Gothic Demi" panose="020B0703020102020204" pitchFamily="34" charset="0"/>
              </a:rPr>
              <a:t>cathy.Thompson@ks.gov</a:t>
            </a:r>
          </a:p>
        </p:txBody>
      </p:sp>
      <p:pic>
        <p:nvPicPr>
          <p:cNvPr id="9" name="Picture 8" descr="Logo, company name&#10;&#10;Description automatically generated">
            <a:extLst>
              <a:ext uri="{FF2B5EF4-FFF2-40B4-BE49-F238E27FC236}">
                <a16:creationId xmlns:a16="http://schemas.microsoft.com/office/drawing/2014/main" id="{94414B91-852F-487A-B29B-DECEDB7B7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604" y="5817895"/>
            <a:ext cx="1036792" cy="598099"/>
          </a:xfrm>
          <a:prstGeom prst="rect">
            <a:avLst/>
          </a:prstGeom>
        </p:spPr>
      </p:pic>
    </p:spTree>
    <p:extLst>
      <p:ext uri="{BB962C8B-B14F-4D97-AF65-F5344CB8AC3E}">
        <p14:creationId xmlns:p14="http://schemas.microsoft.com/office/powerpoint/2010/main" val="1491992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696f06-606c-4e92-a95b-012c48526e4c">
      <Terms xmlns="http://schemas.microsoft.com/office/infopath/2007/PartnerControls"/>
    </lcf76f155ced4ddcb4097134ff3c332f>
    <TaxCatchAll xmlns="038c3dca-f4c3-4620-b7ef-a6559989a4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3F7ED6E47DA744A13707EED896A05E" ma:contentTypeVersion="15" ma:contentTypeDescription="Create a new document." ma:contentTypeScope="" ma:versionID="095dbd59f1a91a1d45ec436787a4cb89">
  <xsd:schema xmlns:xsd="http://www.w3.org/2001/XMLSchema" xmlns:xs="http://www.w3.org/2001/XMLSchema" xmlns:p="http://schemas.microsoft.com/office/2006/metadata/properties" xmlns:ns2="0f696f06-606c-4e92-a95b-012c48526e4c" xmlns:ns3="038c3dca-f4c3-4620-b7ef-a6559989a477" targetNamespace="http://schemas.microsoft.com/office/2006/metadata/properties" ma:root="true" ma:fieldsID="b06f152a6f320f0705250fdc88c4b387" ns2:_="" ns3:_="">
    <xsd:import namespace="0f696f06-606c-4e92-a95b-012c48526e4c"/>
    <xsd:import namespace="038c3dca-f4c3-4620-b7ef-a6559989a4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96f06-606c-4e92-a95b-012c48526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a0c4e26-9e98-4c17-a866-6631d7985ba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8c3dca-f4c3-4620-b7ef-a6559989a47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e0c3d69-0553-400b-9b7d-3c4a323056f3}" ma:internalName="TaxCatchAll" ma:showField="CatchAllData" ma:web="038c3dca-f4c3-4620-b7ef-a6559989a47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07DC8-AFEF-447E-9567-A07586772626}">
  <ds:schemaRefs>
    <ds:schemaRef ds:uri="http://schemas.microsoft.com/office/2006/metadata/properties"/>
    <ds:schemaRef ds:uri="http://schemas.microsoft.com/office/infopath/2007/PartnerControls"/>
    <ds:schemaRef ds:uri="0f696f06-606c-4e92-a95b-012c48526e4c"/>
    <ds:schemaRef ds:uri="038c3dca-f4c3-4620-b7ef-a6559989a477"/>
  </ds:schemaRefs>
</ds:datastoreItem>
</file>

<file path=customXml/itemProps2.xml><?xml version="1.0" encoding="utf-8"?>
<ds:datastoreItem xmlns:ds="http://schemas.openxmlformats.org/officeDocument/2006/customXml" ds:itemID="{2CC0DB5D-601C-4D3D-8562-A9066B767134}">
  <ds:schemaRefs>
    <ds:schemaRef ds:uri="http://schemas.microsoft.com/sharepoint/v3/contenttype/forms"/>
  </ds:schemaRefs>
</ds:datastoreItem>
</file>

<file path=customXml/itemProps3.xml><?xml version="1.0" encoding="utf-8"?>
<ds:datastoreItem xmlns:ds="http://schemas.openxmlformats.org/officeDocument/2006/customXml" ds:itemID="{5AC9FF4D-2043-464A-9286-2CB136EDD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96f06-606c-4e92-a95b-012c48526e4c"/>
    <ds:schemaRef ds:uri="038c3dca-f4c3-4620-b7ef-a6559989a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cae8101-c92d-480c-bc43-c6761ccccc5a}" enabled="0" method="" siteId="{dcae8101-c92d-480c-bc43-c6761ccccc5a}" removed="1"/>
</clbl:labelList>
</file>

<file path=docProps/app.xml><?xml version="1.0" encoding="utf-8"?>
<Properties xmlns="http://schemas.openxmlformats.org/officeDocument/2006/extended-properties" xmlns:vt="http://schemas.openxmlformats.org/officeDocument/2006/docPropsVTypes">
  <TotalTime>151</TotalTime>
  <Words>297</Words>
  <Application>Microsoft Macintosh PowerPoint</Application>
  <PresentationFormat>Widescreen</PresentationFormat>
  <Paragraphs>23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Franklin Gothic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Jason [KDA]</dc:creator>
  <cp:lastModifiedBy>Amanda Scott</cp:lastModifiedBy>
  <cp:revision>8</cp:revision>
  <dcterms:created xsi:type="dcterms:W3CDTF">2021-01-19T20:18:31Z</dcterms:created>
  <dcterms:modified xsi:type="dcterms:W3CDTF">2025-05-16T15:36:03Z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0x010100D83F7ED6E47DA744A13707EED896A05E</vt:lpwstr>
  </property>
</Properties>
</file>